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95" r:id="rId4"/>
    <p:sldMasterId id="2147484524" r:id="rId5"/>
    <p:sldMasterId id="2147484523" r:id="rId6"/>
  </p:sldMasterIdLst>
  <p:notesMasterIdLst>
    <p:notesMasterId r:id="rId16"/>
  </p:notesMasterIdLst>
  <p:handoutMasterIdLst>
    <p:handoutMasterId r:id="rId17"/>
  </p:handoutMasterIdLst>
  <p:sldIdLst>
    <p:sldId id="1534" r:id="rId7"/>
    <p:sldId id="1551" r:id="rId8"/>
    <p:sldId id="2076136978" r:id="rId9"/>
    <p:sldId id="2076136979" r:id="rId10"/>
    <p:sldId id="2076136974" r:id="rId11"/>
    <p:sldId id="2076136967" r:id="rId12"/>
    <p:sldId id="2076136988" r:id="rId13"/>
    <p:sldId id="2076136966" r:id="rId14"/>
    <p:sldId id="2076136989" r:id="rId15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1E1E"/>
    <a:srgbClr val="FFB900"/>
    <a:srgbClr val="00BCF2"/>
    <a:srgbClr val="0078D7"/>
    <a:srgbClr val="353535"/>
    <a:srgbClr val="525252"/>
    <a:srgbClr val="B4009E"/>
    <a:srgbClr val="000000"/>
    <a:srgbClr val="B4A0FF"/>
    <a:srgbClr val="00B2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373"/>
    <p:restoredTop sz="94765"/>
  </p:normalViewPr>
  <p:slideViewPr>
    <p:cSldViewPr snapToGrid="0">
      <p:cViewPr varScale="1">
        <p:scale>
          <a:sx n="157" d="100"/>
          <a:sy n="157" d="100"/>
        </p:scale>
        <p:origin x="192" y="2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10" Type="http://schemas.openxmlformats.org/officeDocument/2006/relationships/slide" Target="slides/slide4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3/18/23 4:05 PM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11.gif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3/18/23 4:05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C6CB6AA9-3CC1-4465-AB79-459A497E7799}" type="datetime8">
              <a:rPr lang="en-US" smtClean="0"/>
              <a:t>3/18/23 4:05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438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E5E23CFC-C3E8-49B9-B877-0038CDCB9D88}" type="datetime8">
              <a:rPr lang="en-US" smtClean="0"/>
              <a:t>3/18/23 4:05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976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685711C6-D783-4789-8082-9D34F2C4221D}" type="datetime8">
              <a:rPr lang="en-US" smtClean="0"/>
              <a:t>3/18/23 4:05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12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3/18/23 4:05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212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685711C6-D783-4789-8082-9D34F2C4221D}" type="datetime8">
              <a:rPr lang="en-US" smtClean="0"/>
              <a:t>3/18/23 4:05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2853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E5E23CFC-C3E8-49B9-B877-0038CDCB9D88}" type="datetime8">
              <a:rPr lang="en-US" smtClean="0"/>
              <a:t>3/18/23 4:05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7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E5E23CFC-C3E8-49B9-B877-0038CDCB9D88}" type="datetime8">
              <a:rPr lang="en-US" smtClean="0"/>
              <a:t>3/18/23 4:05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871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685711C6-D783-4789-8082-9D34F2C4221D}" type="datetime8">
              <a:rPr lang="en-US" smtClean="0"/>
              <a:t>3/18/23 4:05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903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17570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3" name="Picture 2" descr="A close up of a toy&#10;&#10;Description automatically generated">
            <a:extLst>
              <a:ext uri="{FF2B5EF4-FFF2-40B4-BE49-F238E27FC236}">
                <a16:creationId xmlns:a16="http://schemas.microsoft.com/office/drawing/2014/main" id="{29A89495-1FC6-5543-BF13-A9944ECAD0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04185" y="526835"/>
            <a:ext cx="5332290" cy="51454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3548048-DA26-A845-BFB0-20035B45482D}"/>
              </a:ext>
            </a:extLst>
          </p:cNvPr>
          <p:cNvSpPr txBox="1"/>
          <p:nvPr userDrawn="1"/>
        </p:nvSpPr>
        <p:spPr>
          <a:xfrm>
            <a:off x="11254154" y="6551525"/>
            <a:ext cx="369397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986479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2266774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45188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C4745B-0736-4DCE-B7E9-046FF80F149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539317" y="1788564"/>
            <a:ext cx="3836895" cy="3417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4542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rgbClr val="B400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 descr="A close up of a toy&#10;&#10;Description automatically generated">
            <a:extLst>
              <a:ext uri="{FF2B5EF4-FFF2-40B4-BE49-F238E27FC236}">
                <a16:creationId xmlns:a16="http://schemas.microsoft.com/office/drawing/2014/main" id="{514EA320-09C9-7146-B7EB-DCF119FD7A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56612" y="1160413"/>
            <a:ext cx="4843369" cy="467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0998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rgbClr val="FFB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3119E6-CBC9-3742-94F9-783A98F4AA7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50586" y="1344375"/>
            <a:ext cx="4201651" cy="420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6467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4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DB9BF09-E0E5-4D1B-96E2-CD70A32D5822}"/>
              </a:ext>
            </a:extLst>
          </p:cNvPr>
          <p:cNvSpPr/>
          <p:nvPr userDrawn="1"/>
        </p:nvSpPr>
        <p:spPr bwMode="auto">
          <a:xfrm>
            <a:off x="7387674" y="1410315"/>
            <a:ext cx="4128796" cy="412879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7D0CD3-D516-4C8E-A84D-78D7C74118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14920" y="1363662"/>
            <a:ext cx="5209624" cy="44004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259937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5">
    <p:bg>
      <p:bgPr>
        <a:solidFill>
          <a:srgbClr val="B400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F2583F-A495-4B0D-AF8B-9510F7014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26273" y="1220592"/>
            <a:ext cx="5315009" cy="4495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589116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6">
    <p:bg>
      <p:bgPr>
        <a:solidFill>
          <a:srgbClr val="FFB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7" name="Picture 6" descr="A picture containing building, table, large, sitting&#10;&#10;Description automatically generated">
            <a:extLst>
              <a:ext uri="{FF2B5EF4-FFF2-40B4-BE49-F238E27FC236}">
                <a16:creationId xmlns:a16="http://schemas.microsoft.com/office/drawing/2014/main" id="{8BD888CC-2469-FF40-8C7A-936A08BBF8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18237" y="0"/>
            <a:ext cx="9484100" cy="699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47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111E5F4-4956-A24C-B982-DEFBFA0FA60E}"/>
              </a:ext>
            </a:extLst>
          </p:cNvPr>
          <p:cNvGrpSpPr/>
          <p:nvPr userDrawn="1"/>
        </p:nvGrpSpPr>
        <p:grpSpPr>
          <a:xfrm>
            <a:off x="274707" y="6364819"/>
            <a:ext cx="2288077" cy="369778"/>
            <a:chOff x="8703664" y="6310422"/>
            <a:chExt cx="2400365" cy="377139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AE809D8-A32D-F04A-AD48-8C099960D8F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26891" y="6310422"/>
              <a:ext cx="377138" cy="377139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F8E32B5-2AC0-FE47-ACC9-B0B7B3767C92}"/>
                </a:ext>
              </a:extLst>
            </p:cNvPr>
            <p:cNvSpPr txBox="1"/>
            <p:nvPr userDrawn="1"/>
          </p:nvSpPr>
          <p:spPr>
            <a:xfrm>
              <a:off x="8703664" y="6310423"/>
              <a:ext cx="2080020" cy="36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700" dirty="0">
                  <a:solidFill>
                    <a:schemeClr val="tx1"/>
                  </a:solidFill>
                </a:rPr>
                <a:t>@</a:t>
              </a:r>
              <a:r>
                <a:rPr lang="en-US" sz="1700" dirty="0" err="1">
                  <a:solidFill>
                    <a:schemeClr val="tx1"/>
                  </a:solidFill>
                </a:rPr>
                <a:t>TheCodeTraveler</a:t>
              </a:r>
              <a:endParaRPr lang="en-US" sz="17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6604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Grey"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F4E5799-5E12-4F46-B74B-ABB58469CB62}"/>
              </a:ext>
            </a:extLst>
          </p:cNvPr>
          <p:cNvGrpSpPr/>
          <p:nvPr userDrawn="1"/>
        </p:nvGrpSpPr>
        <p:grpSpPr>
          <a:xfrm>
            <a:off x="274707" y="6364819"/>
            <a:ext cx="2288077" cy="369778"/>
            <a:chOff x="8703664" y="6310422"/>
            <a:chExt cx="2400365" cy="37713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C7C4336-EB38-1048-B048-6ADE6692BF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26891" y="6310422"/>
              <a:ext cx="377138" cy="377139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BCC4EA-EB48-2944-98EF-9B7A4FBDC057}"/>
                </a:ext>
              </a:extLst>
            </p:cNvPr>
            <p:cNvSpPr txBox="1"/>
            <p:nvPr userDrawn="1"/>
          </p:nvSpPr>
          <p:spPr>
            <a:xfrm>
              <a:off x="8703664" y="6310423"/>
              <a:ext cx="2080020" cy="36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700" dirty="0">
                  <a:solidFill>
                    <a:schemeClr val="tx1"/>
                  </a:solidFill>
                </a:rPr>
                <a:t>@</a:t>
              </a:r>
              <a:r>
                <a:rPr lang="en-US" sz="1700" dirty="0" err="1">
                  <a:solidFill>
                    <a:schemeClr val="tx1"/>
                  </a:solidFill>
                </a:rPr>
                <a:t>TheCodeTraveler</a:t>
              </a:r>
              <a:endParaRPr lang="en-US" sz="17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8103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1232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14350" marR="0" lvl="1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14350" marR="0" lvl="2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14350" marR="0" lvl="3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14350" marR="0" lvl="4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4530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31775" marR="0" lvl="1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31775" marR="0" lvl="2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31775" marR="0" lvl="3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31775" marR="0" lvl="4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7965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81027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y"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642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0688" y="479425"/>
            <a:ext cx="1451843" cy="3108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29F142D-7D6F-4396-9B8F-E9BD7B6EB27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33037" y="4868862"/>
            <a:ext cx="1563927" cy="166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612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7246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27886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CF7005FD-E540-3E4A-9371-20FD9282D9F3}"/>
              </a:ext>
            </a:extLst>
          </p:cNvPr>
          <p:cNvGrpSpPr/>
          <p:nvPr userDrawn="1"/>
        </p:nvGrpSpPr>
        <p:grpSpPr>
          <a:xfrm>
            <a:off x="274707" y="6364819"/>
            <a:ext cx="2288077" cy="369778"/>
            <a:chOff x="8703664" y="6310422"/>
            <a:chExt cx="2400365" cy="37713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212EB1B-8436-DA48-A33C-012BE9B41F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26891" y="6310422"/>
              <a:ext cx="377138" cy="377139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F88F044-4A5E-8645-9438-15DC3D7043FC}"/>
                </a:ext>
              </a:extLst>
            </p:cNvPr>
            <p:cNvSpPr txBox="1"/>
            <p:nvPr userDrawn="1"/>
          </p:nvSpPr>
          <p:spPr>
            <a:xfrm>
              <a:off x="8703664" y="6310423"/>
              <a:ext cx="2080020" cy="36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700" dirty="0">
                  <a:solidFill>
                    <a:schemeClr val="tx1"/>
                  </a:solidFill>
                </a:rPr>
                <a:t>@</a:t>
              </a:r>
              <a:r>
                <a:rPr lang="en-US" sz="1700" dirty="0" err="1">
                  <a:solidFill>
                    <a:schemeClr val="tx1"/>
                  </a:solidFill>
                </a:rPr>
                <a:t>TheCodeTraveler</a:t>
              </a:r>
              <a:endParaRPr lang="en-US" sz="17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55447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00" r:id="rId1"/>
    <p:sldLayoutId id="2147484501" r:id="rId2"/>
    <p:sldLayoutId id="2147484502" r:id="rId3"/>
    <p:sldLayoutId id="2147484503" r:id="rId4"/>
    <p:sldLayoutId id="2147484504" r:id="rId5"/>
    <p:sldLayoutId id="2147484510" r:id="rId6"/>
    <p:sldLayoutId id="2147484513" r:id="rId7"/>
    <p:sldLayoutId id="2147484514" r:id="rId8"/>
    <p:sldLayoutId id="2147484529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4F7B15B-040E-CE45-842E-1FAA3F97728E}"/>
              </a:ext>
            </a:extLst>
          </p:cNvPr>
          <p:cNvGrpSpPr/>
          <p:nvPr userDrawn="1"/>
        </p:nvGrpSpPr>
        <p:grpSpPr>
          <a:xfrm>
            <a:off x="274716" y="6364819"/>
            <a:ext cx="2294623" cy="369778"/>
            <a:chOff x="8703664" y="6310422"/>
            <a:chExt cx="2407231" cy="37713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56F33A9-C1C1-A24A-9CFC-2EA1E6CA1D0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3757" y="6310422"/>
              <a:ext cx="377138" cy="377139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23C0188-7A4C-D449-B2FC-3EB5F0621CC3}"/>
                </a:ext>
              </a:extLst>
            </p:cNvPr>
            <p:cNvSpPr txBox="1"/>
            <p:nvPr userDrawn="1"/>
          </p:nvSpPr>
          <p:spPr>
            <a:xfrm>
              <a:off x="8703664" y="6310423"/>
              <a:ext cx="2080020" cy="36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700" dirty="0">
                  <a:solidFill>
                    <a:schemeClr val="tx1"/>
                  </a:solidFill>
                </a:rPr>
                <a:t>@</a:t>
              </a:r>
              <a:r>
                <a:rPr lang="en-US" sz="1700" dirty="0" err="1">
                  <a:solidFill>
                    <a:schemeClr val="tx1"/>
                  </a:solidFill>
                </a:rPr>
                <a:t>TheCodeTraveler</a:t>
              </a:r>
              <a:endParaRPr lang="en-US" sz="17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250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98" r:id="rId1"/>
    <p:sldLayoutId id="2147484520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0041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08" r:id="rId1"/>
    <p:sldLayoutId id="2147484515" r:id="rId2"/>
    <p:sldLayoutId id="2147484516" r:id="rId3"/>
    <p:sldLayoutId id="2147484517" r:id="rId4"/>
    <p:sldLayoutId id="2147484518" r:id="rId5"/>
    <p:sldLayoutId id="2147484519" r:id="rId6"/>
    <p:sldLayoutId id="2147484530" r:id="rId7"/>
    <p:sldLayoutId id="2147484531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74701" y="1668476"/>
            <a:ext cx="9143936" cy="1828786"/>
          </a:xfrm>
        </p:spPr>
        <p:txBody>
          <a:bodyPr/>
          <a:lstStyle/>
          <a:p>
            <a:r>
              <a:rPr lang="en-US" sz="6000" dirty="0"/>
              <a:t>Creating Apps</a:t>
            </a:r>
            <a:br>
              <a:rPr lang="en-US" sz="6000" dirty="0"/>
            </a:br>
            <a:r>
              <a:rPr lang="en-US" sz="6000" dirty="0"/>
              <a:t>With .NET MAUI</a:t>
            </a:r>
            <a:br>
              <a:rPr lang="en-US" sz="6000" dirty="0"/>
            </a:br>
            <a:r>
              <a:rPr lang="en-US" sz="3200" dirty="0"/>
              <a:t>for iOS, Android, macOS + Windows</a:t>
            </a:r>
            <a:endParaRPr lang="en-US" sz="6600" dirty="0">
              <a:solidFill>
                <a:schemeClr val="tx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74701" y="4074123"/>
            <a:ext cx="7315137" cy="1828007"/>
          </a:xfrm>
        </p:spPr>
        <p:txBody>
          <a:bodyPr vert="horz" wrap="square" lIns="164592" tIns="109728" rIns="164592" bIns="109728" rtlCol="0" anchor="t">
            <a:noAutofit/>
          </a:bodyPr>
          <a:lstStyle/>
          <a:p>
            <a:r>
              <a:rPr lang="en-US" dirty="0"/>
              <a:t>Brandon Minnick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2000" dirty="0"/>
              <a:t>Code Traveler, LLC</a:t>
            </a:r>
            <a:endParaRPr lang="en-US" sz="2000" dirty="0">
              <a:cs typeface="Segoe UI Semi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5AE6F7-A19C-624B-AF22-170C782C1152}"/>
              </a:ext>
            </a:extLst>
          </p:cNvPr>
          <p:cNvSpPr txBox="1"/>
          <p:nvPr/>
        </p:nvSpPr>
        <p:spPr>
          <a:xfrm>
            <a:off x="11230984" y="6551407"/>
            <a:ext cx="369397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089720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991" y="2717333"/>
            <a:ext cx="5638799" cy="1625060"/>
          </a:xfrm>
        </p:spPr>
        <p:txBody>
          <a:bodyPr/>
          <a:lstStyle/>
          <a:p>
            <a:r>
              <a:rPr lang="en-US" sz="7200" dirty="0"/>
              <a:t>.NET MAUI</a:t>
            </a:r>
            <a:br>
              <a:rPr lang="en-US" sz="7200" dirty="0"/>
            </a:br>
            <a:r>
              <a:rPr lang="en-US" sz="3200" dirty="0"/>
              <a:t>The Evolution of </a:t>
            </a:r>
            <a:r>
              <a:rPr lang="en-US" sz="3200" dirty="0" err="1"/>
              <a:t>Xamarin.Forms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588535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62C2B3E-1975-5D49-877A-0AFBF59ADB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455" y="1836410"/>
            <a:ext cx="5320353" cy="3679159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FAE0099-52CE-1A4C-8B5C-7686E39F54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1772" y="611909"/>
            <a:ext cx="4099278" cy="37018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MAUI</a:t>
            </a:r>
            <a:br>
              <a:rPr lang="en-US" dirty="0"/>
            </a:br>
            <a:r>
              <a:rPr lang="en-US" sz="3600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Cross-Platform UI Framework</a:t>
            </a:r>
            <a:endParaRPr lang="en-US" sz="4000" dirty="0">
              <a:gradFill>
                <a:gsLst>
                  <a:gs pos="1250">
                    <a:srgbClr val="FFB900"/>
                  </a:gs>
                  <a:gs pos="100000">
                    <a:srgbClr val="FFB900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D2F5DBF-A4A9-404A-9C19-A958D821BA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61311" y="1577294"/>
            <a:ext cx="2714637" cy="512195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1C39BEC-E6A2-1F47-BE37-799945471F38}"/>
              </a:ext>
            </a:extLst>
          </p:cNvPr>
          <p:cNvGrpSpPr/>
          <p:nvPr/>
        </p:nvGrpSpPr>
        <p:grpSpPr>
          <a:xfrm>
            <a:off x="5555745" y="2922448"/>
            <a:ext cx="1835700" cy="3671401"/>
            <a:chOff x="9161204" y="509885"/>
            <a:chExt cx="2987377" cy="5974754"/>
          </a:xfrm>
        </p:grpSpPr>
        <p:pic>
          <p:nvPicPr>
            <p:cNvPr id="11" name="Picture 10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31BDF78E-CDD8-4349-ADF6-72330D20025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334550" y="892509"/>
              <a:ext cx="2627545" cy="5255090"/>
            </a:xfrm>
            <a:prstGeom prst="rect">
              <a:avLst/>
            </a:prstGeom>
          </p:spPr>
        </p:pic>
        <p:pic>
          <p:nvPicPr>
            <p:cNvPr id="12" name="Picture 2" descr="See the source image">
              <a:extLst>
                <a:ext uri="{FF2B5EF4-FFF2-40B4-BE49-F238E27FC236}">
                  <a16:creationId xmlns:a16="http://schemas.microsoft.com/office/drawing/2014/main" id="{8A30F8D8-9639-1647-BBAF-7838A6B70F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61204" y="509885"/>
              <a:ext cx="2987377" cy="59747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80120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384FA30-A531-40CE-9072-F02696F4ADA0}"/>
              </a:ext>
            </a:extLst>
          </p:cNvPr>
          <p:cNvSpPr/>
          <p:nvPr/>
        </p:nvSpPr>
        <p:spPr bwMode="auto">
          <a:xfrm>
            <a:off x="0" y="1516063"/>
            <a:ext cx="12436475" cy="3962400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44EB39-4DCA-4CDA-9D77-A4A777DE266D}"/>
              </a:ext>
            </a:extLst>
          </p:cNvPr>
          <p:cNvSpPr txBox="1"/>
          <p:nvPr/>
        </p:nvSpPr>
        <p:spPr>
          <a:xfrm>
            <a:off x="376075" y="2150739"/>
            <a:ext cx="11684324" cy="294234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tabLst>
                <a:tab pos="284108" algn="l"/>
              </a:tabLst>
            </a:pPr>
            <a:r>
              <a:rPr lang="en-US" sz="6000" b="1" dirty="0">
                <a:solidFill>
                  <a:schemeClr val="bg1"/>
                </a:solidFill>
                <a:latin typeface="+mj-lt"/>
              </a:rPr>
              <a:t>Everything </a:t>
            </a:r>
            <a:r>
              <a:rPr lang="en-US" sz="6000" dirty="0">
                <a:solidFill>
                  <a:schemeClr val="bg1"/>
                </a:solidFill>
                <a:latin typeface="+mj-lt"/>
              </a:rPr>
              <a:t>you can do</a:t>
            </a:r>
          </a:p>
          <a:p>
            <a:pPr>
              <a:lnSpc>
                <a:spcPct val="90000"/>
              </a:lnSpc>
              <a:spcAft>
                <a:spcPts val="600"/>
              </a:spcAft>
              <a:tabLst>
                <a:tab pos="284108" algn="l"/>
              </a:tabLst>
            </a:pPr>
            <a:r>
              <a:rPr lang="en-US" sz="6000" dirty="0">
                <a:solidFill>
                  <a:schemeClr val="bg1"/>
                </a:solidFill>
                <a:latin typeface="+mj-lt"/>
              </a:rPr>
              <a:t>in Objective-C, Swift, Java or Kotlin </a:t>
            </a:r>
          </a:p>
          <a:p>
            <a:pPr>
              <a:lnSpc>
                <a:spcPct val="90000"/>
              </a:lnSpc>
              <a:spcAft>
                <a:spcPts val="600"/>
              </a:spcAft>
              <a:tabLst>
                <a:tab pos="284108" algn="l"/>
              </a:tabLst>
            </a:pPr>
            <a:r>
              <a:rPr lang="en-US" sz="6000" dirty="0">
                <a:solidFill>
                  <a:schemeClr val="bg1"/>
                </a:solidFill>
                <a:latin typeface="+mj-lt"/>
              </a:rPr>
              <a:t>can be done in </a:t>
            </a:r>
            <a:r>
              <a:rPr lang="en-US" sz="6000" b="1" dirty="0">
                <a:solidFill>
                  <a:schemeClr val="bg1"/>
                </a:solidFill>
                <a:latin typeface="+mj-lt"/>
              </a:rPr>
              <a:t>C# with .NET MAUI</a:t>
            </a:r>
            <a:endParaRPr lang="en-US" sz="6000" b="1" spc="-3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84715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MAUI</a:t>
            </a:r>
            <a:br>
              <a:rPr lang="en-US" dirty="0"/>
            </a:br>
            <a:r>
              <a:rPr lang="en-US" sz="3600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Architecture</a:t>
            </a:r>
            <a:endParaRPr lang="en-US" sz="4000" dirty="0">
              <a:gradFill>
                <a:gsLst>
                  <a:gs pos="1250">
                    <a:srgbClr val="FFB900"/>
                  </a:gs>
                  <a:gs pos="100000">
                    <a:srgbClr val="FFB900"/>
                  </a:gs>
                </a:gsLst>
                <a:lin ang="5400000" scaled="0"/>
              </a:gra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1B9F3DA-F315-184D-8B87-E928E2C3A419}"/>
              </a:ext>
            </a:extLst>
          </p:cNvPr>
          <p:cNvGrpSpPr/>
          <p:nvPr/>
        </p:nvGrpSpPr>
        <p:grpSpPr>
          <a:xfrm>
            <a:off x="1753815" y="2530866"/>
            <a:ext cx="10310890" cy="2793404"/>
            <a:chOff x="1334263" y="2530866"/>
            <a:chExt cx="10310890" cy="2793404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4C211AF-F3B1-764B-8801-8342CD49FCCE}"/>
                </a:ext>
              </a:extLst>
            </p:cNvPr>
            <p:cNvSpPr/>
            <p:nvPr/>
          </p:nvSpPr>
          <p:spPr bwMode="auto">
            <a:xfrm>
              <a:off x="1334265" y="3497262"/>
              <a:ext cx="10310888" cy="860612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.NET MAUI Core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C715B40-1D35-9F4B-A2C0-254C794B5668}"/>
                </a:ext>
              </a:extLst>
            </p:cNvPr>
            <p:cNvSpPr/>
            <p:nvPr/>
          </p:nvSpPr>
          <p:spPr bwMode="auto">
            <a:xfrm>
              <a:off x="1334264" y="2530866"/>
              <a:ext cx="2495457" cy="8606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000" b="1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.NET MAUI Controls (MVVM)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A28D600-351F-F44D-A0B7-E5DDA6810641}"/>
                </a:ext>
              </a:extLst>
            </p:cNvPr>
            <p:cNvSpPr/>
            <p:nvPr/>
          </p:nvSpPr>
          <p:spPr bwMode="auto">
            <a:xfrm>
              <a:off x="3939408" y="2530866"/>
              <a:ext cx="2495457" cy="860612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.NET MAUI </a:t>
              </a:r>
              <a:r>
                <a:rPr lang="en-US" sz="2400" b="1" dirty="0" err="1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BlazorWebView</a:t>
              </a:r>
              <a:endParaRPr lang="en-US" sz="2400" b="1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EC147FD-CE24-834F-B597-58BE6D1A4A4E}"/>
                </a:ext>
              </a:extLst>
            </p:cNvPr>
            <p:cNvSpPr/>
            <p:nvPr/>
          </p:nvSpPr>
          <p:spPr bwMode="auto">
            <a:xfrm>
              <a:off x="6544552" y="2530866"/>
              <a:ext cx="2495457" cy="86061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Comet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(MVU)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A33C83D-3010-F542-9F79-7D8E5207E4ED}"/>
                </a:ext>
              </a:extLst>
            </p:cNvPr>
            <p:cNvSpPr/>
            <p:nvPr/>
          </p:nvSpPr>
          <p:spPr bwMode="auto">
            <a:xfrm>
              <a:off x="9149696" y="2530866"/>
              <a:ext cx="2495457" cy="860612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????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10702FA-0C94-A14F-8767-1601B1EE192E}"/>
                </a:ext>
              </a:extLst>
            </p:cNvPr>
            <p:cNvSpPr/>
            <p:nvPr/>
          </p:nvSpPr>
          <p:spPr bwMode="auto">
            <a:xfrm>
              <a:off x="1334263" y="4463658"/>
              <a:ext cx="1633368" cy="860612"/>
            </a:xfrm>
            <a:prstGeom prst="rect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iOS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FB58A2E-E2FB-0846-BE28-ED2167992D74}"/>
                </a:ext>
              </a:extLst>
            </p:cNvPr>
            <p:cNvSpPr/>
            <p:nvPr/>
          </p:nvSpPr>
          <p:spPr bwMode="auto">
            <a:xfrm>
              <a:off x="3077321" y="4463658"/>
              <a:ext cx="1633368" cy="860612"/>
            </a:xfrm>
            <a:prstGeom prst="rect">
              <a:avLst/>
            </a:prstGeom>
            <a:solidFill>
              <a:schemeClr val="accent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Android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72E1EE9-D180-9C46-A595-96B6315553F6}"/>
                </a:ext>
              </a:extLst>
            </p:cNvPr>
            <p:cNvSpPr/>
            <p:nvPr/>
          </p:nvSpPr>
          <p:spPr bwMode="auto">
            <a:xfrm>
              <a:off x="4820379" y="4463658"/>
              <a:ext cx="1633368" cy="860612"/>
            </a:xfrm>
            <a:prstGeom prst="rect">
              <a:avLst/>
            </a:prstGeom>
            <a:solidFill>
              <a:schemeClr val="accent4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Windows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89F689A-02EA-1D43-B962-BBFD35A8228F}"/>
                </a:ext>
              </a:extLst>
            </p:cNvPr>
            <p:cNvSpPr/>
            <p:nvPr/>
          </p:nvSpPr>
          <p:spPr bwMode="auto">
            <a:xfrm>
              <a:off x="6563437" y="4463658"/>
              <a:ext cx="1633368" cy="860612"/>
            </a:xfrm>
            <a:prstGeom prst="rect">
              <a:avLst/>
            </a:prstGeom>
            <a:solidFill>
              <a:schemeClr val="accent5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macOS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06FDD4-8232-944E-9866-6972EF0448B3}"/>
                </a:ext>
              </a:extLst>
            </p:cNvPr>
            <p:cNvSpPr/>
            <p:nvPr/>
          </p:nvSpPr>
          <p:spPr bwMode="auto">
            <a:xfrm>
              <a:off x="8299481" y="4461304"/>
              <a:ext cx="1633368" cy="860612"/>
            </a:xfrm>
            <a:prstGeom prst="rect">
              <a:avLst/>
            </a:prstGeom>
            <a:solidFill>
              <a:schemeClr val="accent6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chemeClr val="bg1"/>
                  </a:solidFill>
                  <a:cs typeface="Segoe UI" pitchFamily="34" charset="0"/>
                </a:rPr>
                <a:t>Tizen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56D93E2-85C6-324F-AA08-CF06440385E8}"/>
                </a:ext>
              </a:extLst>
            </p:cNvPr>
            <p:cNvSpPr/>
            <p:nvPr/>
          </p:nvSpPr>
          <p:spPr bwMode="auto">
            <a:xfrm>
              <a:off x="10011785" y="4461304"/>
              <a:ext cx="1633368" cy="86061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???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23BC669-3D18-EB48-B287-24C8DA99FA5F}"/>
              </a:ext>
            </a:extLst>
          </p:cNvPr>
          <p:cNvSpPr txBox="1"/>
          <p:nvPr/>
        </p:nvSpPr>
        <p:spPr>
          <a:xfrm>
            <a:off x="63431" y="4588435"/>
            <a:ext cx="1674878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Platform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6DDD2A5-BE78-7F40-A55D-782AA231E456}"/>
              </a:ext>
            </a:extLst>
          </p:cNvPr>
          <p:cNvSpPr txBox="1"/>
          <p:nvPr/>
        </p:nvSpPr>
        <p:spPr>
          <a:xfrm>
            <a:off x="36517" y="3613636"/>
            <a:ext cx="1717297" cy="5724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Interface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1F7F833-BC98-2C41-9738-61A5F71A6910}"/>
              </a:ext>
            </a:extLst>
          </p:cNvPr>
          <p:cNvSpPr txBox="1"/>
          <p:nvPr/>
        </p:nvSpPr>
        <p:spPr>
          <a:xfrm>
            <a:off x="36517" y="2560412"/>
            <a:ext cx="1662455" cy="8494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UI Framework</a:t>
            </a:r>
          </a:p>
        </p:txBody>
      </p:sp>
    </p:spTree>
    <p:extLst>
      <p:ext uri="{BB962C8B-B14F-4D97-AF65-F5344CB8AC3E}">
        <p14:creationId xmlns:p14="http://schemas.microsoft.com/office/powerpoint/2010/main" val="1752663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8" y="2125662"/>
            <a:ext cx="5638799" cy="2179058"/>
          </a:xfrm>
        </p:spPr>
        <p:txBody>
          <a:bodyPr/>
          <a:lstStyle/>
          <a:p>
            <a:r>
              <a:rPr lang="en-US" sz="7200" dirty="0"/>
              <a:t>.NET MAUI Deep Dive</a:t>
            </a:r>
          </a:p>
        </p:txBody>
      </p:sp>
    </p:spTree>
    <p:extLst>
      <p:ext uri="{BB962C8B-B14F-4D97-AF65-F5344CB8AC3E}">
        <p14:creationId xmlns:p14="http://schemas.microsoft.com/office/powerpoint/2010/main" val="2854535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17333"/>
            <a:ext cx="6218237" cy="2179058"/>
          </a:xfrm>
        </p:spPr>
        <p:txBody>
          <a:bodyPr/>
          <a:lstStyle/>
          <a:p>
            <a:r>
              <a:rPr lang="en-US" dirty="0"/>
              <a:t>Creating a  .NET MAUI App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891389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MAUI</a:t>
            </a:r>
            <a:br>
              <a:rPr lang="en-US" dirty="0"/>
            </a:br>
            <a:r>
              <a:rPr lang="en-US" sz="3600" dirty="0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Single Multi-Targeted Project</a:t>
            </a:r>
            <a:endParaRPr lang="en-US" sz="4000" dirty="0">
              <a:gradFill>
                <a:gsLst>
                  <a:gs pos="1250">
                    <a:srgbClr val="FFB900"/>
                  </a:gs>
                  <a:gs pos="100000">
                    <a:srgbClr val="FFB900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98C1A5-A5F9-2560-C12F-5871D0FCA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75" y="1637361"/>
            <a:ext cx="11862259" cy="444216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158EEAA-01D3-92A8-32B6-4B5D51C75E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4469" y="1212849"/>
            <a:ext cx="3544214" cy="5219930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162556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51AF8-C3F4-5846-B0E4-BB36BDA9E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MAUI</a:t>
            </a:r>
            <a:br>
              <a:rPr lang="en-US" dirty="0"/>
            </a:br>
            <a:r>
              <a:rPr lang="en-US" sz="3600" dirty="0" err="1">
                <a:gradFill>
                  <a:gsLst>
                    <a:gs pos="1250">
                      <a:srgbClr val="FFB900"/>
                    </a:gs>
                    <a:gs pos="100000">
                      <a:srgbClr val="FFB900"/>
                    </a:gs>
                  </a:gsLst>
                  <a:lin ang="5400000" scaled="0"/>
                </a:gradFill>
              </a:rPr>
              <a:t>MauiProgram.cs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DC01A7-F710-82E7-9A69-75CC36AE6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03" y="1616007"/>
            <a:ext cx="11976319" cy="46957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C650814-083F-7452-8F9B-F2F89F33B4BC}"/>
              </a:ext>
            </a:extLst>
          </p:cNvPr>
          <p:cNvSpPr txBox="1"/>
          <p:nvPr/>
        </p:nvSpPr>
        <p:spPr>
          <a:xfrm>
            <a:off x="8650386" y="6311788"/>
            <a:ext cx="3661195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https://</a:t>
            </a:r>
            <a:r>
              <a:rPr lang="en-US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github.com</a:t>
            </a:r>
            <a:r>
              <a: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/</a:t>
            </a:r>
            <a:r>
              <a:rPr lang="en-US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brminnick</a:t>
            </a:r>
            <a:r>
              <a: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/</a:t>
            </a:r>
            <a:r>
              <a:rPr lang="en-US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HackerNews</a:t>
            </a:r>
            <a:endParaRPr lang="en-US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394868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PEX Template 2017 ">
  <a:themeElements>
    <a:clrScheme name="Custom 79">
      <a:dk1>
        <a:srgbClr val="353535"/>
      </a:dk1>
      <a:lt1>
        <a:srgbClr val="FFFFFF"/>
      </a:lt1>
      <a:dk2>
        <a:srgbClr val="353535"/>
      </a:dk2>
      <a:lt2>
        <a:srgbClr val="FFFFFF"/>
      </a:lt2>
      <a:accent1>
        <a:srgbClr val="FFB900"/>
      </a:accent1>
      <a:accent2>
        <a:srgbClr val="B4009E"/>
      </a:accent2>
      <a:accent3>
        <a:srgbClr val="0078D7"/>
      </a:accent3>
      <a:accent4>
        <a:srgbClr val="00BCF2"/>
      </a:accent4>
      <a:accent5>
        <a:srgbClr val="B4A0FF"/>
      </a:accent5>
      <a:accent6>
        <a:srgbClr val="00B294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71239882-4395-4F1E-A7A4-B9823733F26A}" vid="{F3DECCDB-D108-476B-BDE8-0D4C8C1A03CE}"/>
    </a:ext>
  </a:extLst>
</a:theme>
</file>

<file path=ppt/theme/theme2.xml><?xml version="1.0" encoding="utf-8"?>
<a:theme xmlns:a="http://schemas.openxmlformats.org/drawingml/2006/main" name="2_APEX Template 2017 ">
  <a:themeElements>
    <a:clrScheme name="Custom 79">
      <a:dk1>
        <a:srgbClr val="353535"/>
      </a:dk1>
      <a:lt1>
        <a:srgbClr val="FFFFFF"/>
      </a:lt1>
      <a:dk2>
        <a:srgbClr val="353535"/>
      </a:dk2>
      <a:lt2>
        <a:srgbClr val="FFFFFF"/>
      </a:lt2>
      <a:accent1>
        <a:srgbClr val="FFB900"/>
      </a:accent1>
      <a:accent2>
        <a:srgbClr val="B4009E"/>
      </a:accent2>
      <a:accent3>
        <a:srgbClr val="0078D7"/>
      </a:accent3>
      <a:accent4>
        <a:srgbClr val="00BCF2"/>
      </a:accent4>
      <a:accent5>
        <a:srgbClr val="B4A0FF"/>
      </a:accent5>
      <a:accent6>
        <a:srgbClr val="00B294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71239882-4395-4F1E-A7A4-B9823733F26A}" vid="{F3DECCDB-D108-476B-BDE8-0D4C8C1A03CE}"/>
    </a:ext>
  </a:extLst>
</a:theme>
</file>

<file path=ppt/theme/theme3.xml><?xml version="1.0" encoding="utf-8"?>
<a:theme xmlns:a="http://schemas.openxmlformats.org/drawingml/2006/main" name="1_APEX Template 2017 ">
  <a:themeElements>
    <a:clrScheme name="Custom 79">
      <a:dk1>
        <a:srgbClr val="353535"/>
      </a:dk1>
      <a:lt1>
        <a:srgbClr val="FFFFFF"/>
      </a:lt1>
      <a:dk2>
        <a:srgbClr val="353535"/>
      </a:dk2>
      <a:lt2>
        <a:srgbClr val="FFFFFF"/>
      </a:lt2>
      <a:accent1>
        <a:srgbClr val="FFB900"/>
      </a:accent1>
      <a:accent2>
        <a:srgbClr val="B4009E"/>
      </a:accent2>
      <a:accent3>
        <a:srgbClr val="0078D7"/>
      </a:accent3>
      <a:accent4>
        <a:srgbClr val="00BCF2"/>
      </a:accent4>
      <a:accent5>
        <a:srgbClr val="B4A0FF"/>
      </a:accent5>
      <a:accent6>
        <a:srgbClr val="00B294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71239882-4395-4F1E-A7A4-B9823733F26A}" vid="{F3DECCDB-D108-476B-BDE8-0D4C8C1A03CE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MediaServiceKeyPoints xmlns="16dc66bd-df5a-4495-a5c9-5e296f49988a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33D2391BFF58241AEB203BD95DC1F89" ma:contentTypeVersion="16" ma:contentTypeDescription="Create a new document." ma:contentTypeScope="" ma:versionID="bd4b5e6fa70efd11586bd069caa6259f">
  <xsd:schema xmlns:xsd="http://www.w3.org/2001/XMLSchema" xmlns:xs="http://www.w3.org/2001/XMLSchema" xmlns:p="http://schemas.microsoft.com/office/2006/metadata/properties" xmlns:ns1="http://schemas.microsoft.com/sharepoint/v3" xmlns:ns2="16dc66bd-df5a-4495-a5c9-5e296f49988a" xmlns:ns3="12239fb0-26c0-4a37-b790-6c81fba9d0fc" targetNamespace="http://schemas.microsoft.com/office/2006/metadata/properties" ma:root="true" ma:fieldsID="1236f19879e555dfdef409a5be7c6d72" ns1:_="" ns2:_="" ns3:_="">
    <xsd:import namespace="http://schemas.microsoft.com/sharepoint/v3"/>
    <xsd:import namespace="16dc66bd-df5a-4495-a5c9-5e296f49988a"/>
    <xsd:import namespace="12239fb0-26c0-4a37-b790-6c81fba9d0f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DateTaken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Location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dc66bd-df5a-4495-a5c9-5e296f49988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OCR" ma:index="16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MediaServiceLocation" ma:description="" ma:internalName="MediaServiceLocation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239fb0-26c0-4a37-b790-6c81fba9d0f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4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5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59C5458-A72E-4627-9FFC-D350DCB4700F}">
  <ds:schemaRefs>
    <ds:schemaRef ds:uri="http://schemas.microsoft.com/office/2006/metadata/properti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sharepoint/v3"/>
    <ds:schemaRef ds:uri="http://purl.org/dc/elements/1.1/"/>
    <ds:schemaRef ds:uri="http://schemas.microsoft.com/office/2006/documentManagement/types"/>
    <ds:schemaRef ds:uri="12239fb0-26c0-4a37-b790-6c81fba9d0fc"/>
    <ds:schemaRef ds:uri="16dc66bd-df5a-4495-a5c9-5e296f49988a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517AA3B-FC88-46DF-B5BA-DC6634CFCC94}">
  <ds:schemaRefs>
    <ds:schemaRef ds:uri="12239fb0-26c0-4a37-b790-6c81fba9d0fc"/>
    <ds:schemaRef ds:uri="16dc66bd-df5a-4495-a5c9-5e296f49988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3134_APEX_template_r03</Template>
  <TotalTime>6594</TotalTime>
  <Words>362</Words>
  <Application>Microsoft Macintosh PowerPoint</Application>
  <PresentationFormat>Custom</PresentationFormat>
  <Paragraphs>53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Lucida Console</vt:lpstr>
      <vt:lpstr>Segoe UI</vt:lpstr>
      <vt:lpstr>Segoe UI Light</vt:lpstr>
      <vt:lpstr>Segoe UI Semilight</vt:lpstr>
      <vt:lpstr>Wingdings</vt:lpstr>
      <vt:lpstr>APEX Template 2017 </vt:lpstr>
      <vt:lpstr>2_APEX Template 2017 </vt:lpstr>
      <vt:lpstr>1_APEX Template 2017 </vt:lpstr>
      <vt:lpstr>Creating Apps With .NET MAUI for iOS, Android, macOS + Windows</vt:lpstr>
      <vt:lpstr>.NET MAUI The Evolution of Xamarin.Forms</vt:lpstr>
      <vt:lpstr>.NET MAUI Cross-Platform UI Framework</vt:lpstr>
      <vt:lpstr>PowerPoint Presentation</vt:lpstr>
      <vt:lpstr>.NET MAUI Architecture</vt:lpstr>
      <vt:lpstr>.NET MAUI Deep Dive</vt:lpstr>
      <vt:lpstr>Creating a  .NET MAUI App</vt:lpstr>
      <vt:lpstr>.NET MAUI Single Multi-Targeted Project</vt:lpstr>
      <vt:lpstr>.NET MAUI MauiProgram.cs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subject>&lt;Speech title here&gt;</dc:subject>
  <dc:creator>Trine Thogersen</dc:creator>
  <cp:keywords/>
  <dc:description>Template: _x000d_
Formatting: _x000d_
Audience Type:</dc:description>
  <cp:lastModifiedBy>Brandon Minnick</cp:lastModifiedBy>
  <cp:revision>153</cp:revision>
  <dcterms:created xsi:type="dcterms:W3CDTF">2017-10-31T19:47:21Z</dcterms:created>
  <dcterms:modified xsi:type="dcterms:W3CDTF">2023-03-18T23:17:39Z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0x010100A33D2391BFF58241AEB203BD95DC1F89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Owner">
    <vt:lpwstr>maprende@microsoft.com</vt:lpwstr>
  </property>
  <property fmtid="{D5CDD505-2E9C-101B-9397-08002B2CF9AE}" pid="14" name="MSIP_Label_f42aa342-8706-4288-bd11-ebb85995028c_SetDate">
    <vt:lpwstr>2018-04-03T18:59:45.4491218Z</vt:lpwstr>
  </property>
  <property fmtid="{D5CDD505-2E9C-101B-9397-08002B2CF9AE}" pid="15" name="MSIP_Label_f42aa342-8706-4288-bd11-ebb85995028c_Name">
    <vt:lpwstr>General</vt:lpwstr>
  </property>
  <property fmtid="{D5CDD505-2E9C-101B-9397-08002B2CF9AE}" pid="16" name="MSIP_Label_f42aa342-8706-4288-bd11-ebb85995028c_Application">
    <vt:lpwstr>Microsoft Azure Information Protection</vt:lpwstr>
  </property>
  <property fmtid="{D5CDD505-2E9C-101B-9397-08002B2CF9AE}" pid="17" name="MSIP_Label_f42aa342-8706-4288-bd11-ebb85995028c_Extended_MSFT_Method">
    <vt:lpwstr>Automatic</vt:lpwstr>
  </property>
  <property fmtid="{D5CDD505-2E9C-101B-9397-08002B2CF9AE}" pid="18" name="Sensitivity">
    <vt:lpwstr>General</vt:lpwstr>
  </property>
</Properties>
</file>